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60" r:id="rId5"/>
    <p:sldId id="261" r:id="rId6"/>
    <p:sldId id="262" r:id="rId7"/>
    <p:sldId id="265" r:id="rId8"/>
    <p:sldId id="258" r:id="rId9"/>
    <p:sldId id="264" r:id="rId10"/>
    <p:sldId id="267" r:id="rId11"/>
    <p:sldId id="266"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99F01-525F-4E59-8D5A-D62A15BF6985}" type="datetimeFigureOut">
              <a:rPr lang="en-IN" smtClean="0"/>
              <a:t>14-09-2024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56657-FB92-45A9-A426-12C730BE7A3B}" type="slidenum">
              <a:rPr lang="en-IN" smtClean="0"/>
              <a:t>‹#›</a:t>
            </a:fld>
            <a:endParaRPr lang="en-IN"/>
          </a:p>
        </p:txBody>
      </p:sp>
    </p:spTree>
    <p:extLst>
      <p:ext uri="{BB962C8B-B14F-4D97-AF65-F5344CB8AC3E}">
        <p14:creationId xmlns:p14="http://schemas.microsoft.com/office/powerpoint/2010/main" val="358591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756657-FB92-45A9-A426-12C730BE7A3B}" type="slidenum">
              <a:rPr lang="en-IN" smtClean="0"/>
              <a:t>2</a:t>
            </a:fld>
            <a:endParaRPr lang="en-IN"/>
          </a:p>
        </p:txBody>
      </p:sp>
    </p:spTree>
    <p:extLst>
      <p:ext uri="{BB962C8B-B14F-4D97-AF65-F5344CB8AC3E}">
        <p14:creationId xmlns:p14="http://schemas.microsoft.com/office/powerpoint/2010/main" val="414065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756657-FB92-45A9-A426-12C730BE7A3B}" type="slidenum">
              <a:rPr lang="en-IN" smtClean="0"/>
              <a:t>4</a:t>
            </a:fld>
            <a:endParaRPr lang="en-IN"/>
          </a:p>
        </p:txBody>
      </p:sp>
    </p:spTree>
    <p:extLst>
      <p:ext uri="{BB962C8B-B14F-4D97-AF65-F5344CB8AC3E}">
        <p14:creationId xmlns:p14="http://schemas.microsoft.com/office/powerpoint/2010/main" val="3692337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8046-F29F-6F32-5776-28B06CAE7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E654EE-BAB3-3A0C-706F-AF2783C33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85F3E0-8BF7-2584-AE82-8999DAF97AD3}"/>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E5D4CFE1-ED0E-4B5B-AB70-EBB3F07AEC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0566ED-120C-F74C-890F-763B629C6203}"/>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130332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CBEC-EAEF-DD1E-4152-4C2745B140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395011-94C4-73FB-9344-E8C1229F85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837AC9-7163-2449-6916-3EB0CFEEDF84}"/>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058970D3-86AF-DD51-29ED-E4168BDB3B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D5A69C-0C62-8E23-3598-6C03DDA5D032}"/>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201890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AFE351-9F73-050B-D4E3-03E4FCEDDC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FBA884-8CCC-6F83-B566-8A5B6400C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0CE364-4726-21AA-90D9-994C3B9D1CB0}"/>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BACCDE6D-43A3-95E1-3C23-4B109F0021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440EEA-0E7B-F498-B3E5-290874317688}"/>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417230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293C-11AE-18F7-AB12-F41EB30F71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B19282-E0BC-779D-39C3-D4A255572A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2C89AF-282A-B3C0-08E2-AA09C18ADDDC}"/>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ABF05CC0-AE18-CDD3-83E9-F03CEE7CA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AEC007-9060-4C8B-661F-57F3248DAC5A}"/>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132888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8D4C-55DD-F7F1-175B-D2BA2AFAC6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32C03F-275D-4335-6591-420074C915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270A00-6533-52E6-2DB9-9D70693D6395}"/>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C4147A7A-3BD0-A536-BB78-7EDFDDFB83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69318E-0C2C-9F05-9975-2008E55B4CA1}"/>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279177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B6475-7B50-2156-AACA-5592510124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2CE7F1-34FD-A1B2-E2CD-EF18FD4DB2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C58273-874C-BD5D-99A8-2A58024536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9B7771-E782-928F-B839-5FC76E49F0D6}"/>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6" name="Footer Placeholder 5">
            <a:extLst>
              <a:ext uri="{FF2B5EF4-FFF2-40B4-BE49-F238E27FC236}">
                <a16:creationId xmlns:a16="http://schemas.microsoft.com/office/drawing/2014/main" id="{653DBB17-9C97-D104-79A5-CFEBF31334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664D01-0D65-0624-780F-4D5F94A34E1F}"/>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130724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560F-89E3-FC3F-47F4-4C6E2D20EE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991314-4712-10A0-D3E4-C2F601BBA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C34BA0-2375-5036-44EF-6BA8C8F70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1C6D97-66E3-C310-18F7-E50EB5007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FDA570-9D82-659E-39F0-1BE9D85FA4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FD8354-B3BF-244C-6ADA-F11BC6B04BF1}"/>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8" name="Footer Placeholder 7">
            <a:extLst>
              <a:ext uri="{FF2B5EF4-FFF2-40B4-BE49-F238E27FC236}">
                <a16:creationId xmlns:a16="http://schemas.microsoft.com/office/drawing/2014/main" id="{02115648-2FA1-0287-287B-654A9666FA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035DF7-DC4F-63E0-7384-DA1D26504960}"/>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2846198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6B4C-ED8A-8F83-5186-6637C91444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B8D341-BD43-1D08-11BC-B5CAEC3B1CF3}"/>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4" name="Footer Placeholder 3">
            <a:extLst>
              <a:ext uri="{FF2B5EF4-FFF2-40B4-BE49-F238E27FC236}">
                <a16:creationId xmlns:a16="http://schemas.microsoft.com/office/drawing/2014/main" id="{39DFAC0F-FB57-B156-B695-5C6F80DED1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F0F032-BF8B-138E-E195-FE176727D3AD}"/>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245288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9071C-58C8-1C5C-C436-0FFC8272DB83}"/>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3" name="Footer Placeholder 2">
            <a:extLst>
              <a:ext uri="{FF2B5EF4-FFF2-40B4-BE49-F238E27FC236}">
                <a16:creationId xmlns:a16="http://schemas.microsoft.com/office/drawing/2014/main" id="{739CCA1D-4361-053F-3A1D-7AD9379544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687086-5988-9BAC-D19B-0349BEE6892A}"/>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310618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00F4-BB8D-8AB1-8B4F-A91240DB4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540A3C-677A-2336-337E-494B029A5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D3B006-32C6-B969-B6FD-A303E1669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4FA76-4622-F8BB-E651-782CAD7696BF}"/>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6" name="Footer Placeholder 5">
            <a:extLst>
              <a:ext uri="{FF2B5EF4-FFF2-40B4-BE49-F238E27FC236}">
                <a16:creationId xmlns:a16="http://schemas.microsoft.com/office/drawing/2014/main" id="{CF541E3F-4EC3-DC8E-D222-E6B5AC379D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6DEFE7-6581-C7D9-802F-852F5694C9E0}"/>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3098813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7518-84E7-5876-4892-48ADC86E8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DD5F08-C217-440E-38B0-5CA1B0459D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9D4842-F714-0C36-D399-6C8B3F181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DEEDB5-F27C-DE11-1A1F-3F3FDFF816BC}"/>
              </a:ext>
            </a:extLst>
          </p:cNvPr>
          <p:cNvSpPr>
            <a:spLocks noGrp="1"/>
          </p:cNvSpPr>
          <p:nvPr>
            <p:ph type="dt" sz="half" idx="10"/>
          </p:nvPr>
        </p:nvSpPr>
        <p:spPr/>
        <p:txBody>
          <a:bodyPr/>
          <a:lstStyle/>
          <a:p>
            <a:fld id="{1E92F821-489C-4E1C-90BE-12B2E7B59F6F}" type="datetimeFigureOut">
              <a:rPr lang="en-IN" smtClean="0"/>
              <a:t>14-09-2024</a:t>
            </a:fld>
            <a:endParaRPr lang="en-IN"/>
          </a:p>
        </p:txBody>
      </p:sp>
      <p:sp>
        <p:nvSpPr>
          <p:cNvPr id="6" name="Footer Placeholder 5">
            <a:extLst>
              <a:ext uri="{FF2B5EF4-FFF2-40B4-BE49-F238E27FC236}">
                <a16:creationId xmlns:a16="http://schemas.microsoft.com/office/drawing/2014/main" id="{2F8ED078-2605-A90D-028E-CC0DF92ED2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66AF14-9BA0-8DD9-1F96-FB501192E0DE}"/>
              </a:ext>
            </a:extLst>
          </p:cNvPr>
          <p:cNvSpPr>
            <a:spLocks noGrp="1"/>
          </p:cNvSpPr>
          <p:nvPr>
            <p:ph type="sldNum" sz="quarter" idx="12"/>
          </p:nvPr>
        </p:nvSpPr>
        <p:spPr/>
        <p:txBody>
          <a:bodyPr/>
          <a:lstStyle/>
          <a:p>
            <a:fld id="{7DB7ABB3-0E61-4B72-AD74-45F353EBC6B4}" type="slidenum">
              <a:rPr lang="en-IN" smtClean="0"/>
              <a:t>‹#›</a:t>
            </a:fld>
            <a:endParaRPr lang="en-IN"/>
          </a:p>
        </p:txBody>
      </p:sp>
    </p:spTree>
    <p:extLst>
      <p:ext uri="{BB962C8B-B14F-4D97-AF65-F5344CB8AC3E}">
        <p14:creationId xmlns:p14="http://schemas.microsoft.com/office/powerpoint/2010/main" val="296094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1BCBD-887C-6D7A-8004-5CBB96A606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B3836A-3CB2-7A68-FE2A-DFDEE3928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5C6D1-2C78-BC0D-09F0-0B63517F0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2F821-489C-4E1C-90BE-12B2E7B59F6F}" type="datetimeFigureOut">
              <a:rPr lang="en-IN" smtClean="0"/>
              <a:t>14-09-2024</a:t>
            </a:fld>
            <a:endParaRPr lang="en-IN"/>
          </a:p>
        </p:txBody>
      </p:sp>
      <p:sp>
        <p:nvSpPr>
          <p:cNvPr id="5" name="Footer Placeholder 4">
            <a:extLst>
              <a:ext uri="{FF2B5EF4-FFF2-40B4-BE49-F238E27FC236}">
                <a16:creationId xmlns:a16="http://schemas.microsoft.com/office/drawing/2014/main" id="{7B70A4AC-29BB-3BF1-D5BB-8EAF69741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D43DCA-066C-7474-099B-F65785564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7ABB3-0E61-4B72-AD74-45F353EBC6B4}" type="slidenum">
              <a:rPr lang="en-IN" smtClean="0"/>
              <a:t>‹#›</a:t>
            </a:fld>
            <a:endParaRPr lang="en-IN"/>
          </a:p>
        </p:txBody>
      </p:sp>
    </p:spTree>
    <p:extLst>
      <p:ext uri="{BB962C8B-B14F-4D97-AF65-F5344CB8AC3E}">
        <p14:creationId xmlns:p14="http://schemas.microsoft.com/office/powerpoint/2010/main" val="30012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0877-66EA-7580-3180-6FB4DC285AA0}"/>
              </a:ext>
            </a:extLst>
          </p:cNvPr>
          <p:cNvSpPr>
            <a:spLocks noGrp="1"/>
          </p:cNvSpPr>
          <p:nvPr>
            <p:ph type="ctrTitle"/>
          </p:nvPr>
        </p:nvSpPr>
        <p:spPr>
          <a:xfrm>
            <a:off x="3048000" y="1735011"/>
            <a:ext cx="9144000" cy="2387600"/>
          </a:xfrm>
        </p:spPr>
        <p:txBody>
          <a:bodyPr/>
          <a:lstStyle/>
          <a:p>
            <a:endParaRPr lang="en-IN" dirty="0">
              <a:latin typeface="Britannic Bold" panose="020B0903060703020204" pitchFamily="34" charset="0"/>
            </a:endParaRPr>
          </a:p>
        </p:txBody>
      </p:sp>
      <p:sp>
        <p:nvSpPr>
          <p:cNvPr id="3" name="Subtitle 2">
            <a:extLst>
              <a:ext uri="{FF2B5EF4-FFF2-40B4-BE49-F238E27FC236}">
                <a16:creationId xmlns:a16="http://schemas.microsoft.com/office/drawing/2014/main" id="{AFE8516F-17E5-F0E1-548A-DC08794D54FB}"/>
              </a:ext>
            </a:extLst>
          </p:cNvPr>
          <p:cNvSpPr>
            <a:spLocks noGrp="1"/>
          </p:cNvSpPr>
          <p:nvPr>
            <p:ph type="subTitle" idx="1"/>
          </p:nvPr>
        </p:nvSpPr>
        <p:spPr>
          <a:xfrm>
            <a:off x="2237419" y="4733164"/>
            <a:ext cx="9144000" cy="1655762"/>
          </a:xfrm>
        </p:spPr>
        <p:txBody>
          <a:bodyPr/>
          <a:lstStyle/>
          <a:p>
            <a:endParaRPr lang="en-IN" dirty="0"/>
          </a:p>
        </p:txBody>
      </p:sp>
      <p:pic>
        <p:nvPicPr>
          <p:cNvPr id="4" name="videoplayback (3)">
            <a:hlinkClick r:id="" action="ppaction://media"/>
            <a:extLst>
              <a:ext uri="{FF2B5EF4-FFF2-40B4-BE49-F238E27FC236}">
                <a16:creationId xmlns:a16="http://schemas.microsoft.com/office/drawing/2014/main" id="{F0C8631C-E6A9-E5C7-CF8D-9BA33BDD0E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75" y="11575"/>
            <a:ext cx="12192000" cy="6858000"/>
          </a:xfrm>
          <a:prstGeom prst="rect">
            <a:avLst/>
          </a:prstGeom>
        </p:spPr>
      </p:pic>
    </p:spTree>
    <p:extLst>
      <p:ext uri="{BB962C8B-B14F-4D97-AF65-F5344CB8AC3E}">
        <p14:creationId xmlns:p14="http://schemas.microsoft.com/office/powerpoint/2010/main" val="825925907"/>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id="{2B13C1FA-E742-EA34-B77E-9088F1C9A417}"/>
              </a:ext>
            </a:extLst>
          </p:cNvPr>
          <p:cNvSpPr txBox="1"/>
          <p:nvPr/>
        </p:nvSpPr>
        <p:spPr>
          <a:xfrm>
            <a:off x="347472" y="219456"/>
            <a:ext cx="3419856" cy="523220"/>
          </a:xfrm>
          <a:prstGeom prst="rect">
            <a:avLst/>
          </a:prstGeom>
          <a:noFill/>
        </p:spPr>
        <p:txBody>
          <a:bodyPr wrap="square" rtlCol="0">
            <a:spAutoFit/>
          </a:bodyPr>
          <a:lstStyle/>
          <a:p>
            <a:r>
              <a:rPr lang="en-IN" sz="2800" b="1" u="sng" dirty="0"/>
              <a:t>Prototype :</a:t>
            </a:r>
          </a:p>
        </p:txBody>
      </p:sp>
      <p:pic>
        <p:nvPicPr>
          <p:cNvPr id="6" name="Picture 5">
            <a:extLst>
              <a:ext uri="{FF2B5EF4-FFF2-40B4-BE49-F238E27FC236}">
                <a16:creationId xmlns:a16="http://schemas.microsoft.com/office/drawing/2014/main" id="{8C51751A-D9DB-FF81-25E5-35586D5F2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8" y="962132"/>
            <a:ext cx="10368627" cy="5081571"/>
          </a:xfrm>
          <a:prstGeom prst="rect">
            <a:avLst/>
          </a:prstGeom>
        </p:spPr>
      </p:pic>
    </p:spTree>
    <p:extLst>
      <p:ext uri="{BB962C8B-B14F-4D97-AF65-F5344CB8AC3E}">
        <p14:creationId xmlns:p14="http://schemas.microsoft.com/office/powerpoint/2010/main" val="120867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4" name="Picture 3">
            <a:extLst>
              <a:ext uri="{FF2B5EF4-FFF2-40B4-BE49-F238E27FC236}">
                <a16:creationId xmlns:a16="http://schemas.microsoft.com/office/drawing/2014/main" id="{38FB2472-F032-176F-8E2D-213CBED87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71" y="777240"/>
            <a:ext cx="10778956" cy="5486400"/>
          </a:xfrm>
          <a:prstGeom prst="rect">
            <a:avLst/>
          </a:prstGeom>
        </p:spPr>
      </p:pic>
    </p:spTree>
    <p:extLst>
      <p:ext uri="{BB962C8B-B14F-4D97-AF65-F5344CB8AC3E}">
        <p14:creationId xmlns:p14="http://schemas.microsoft.com/office/powerpoint/2010/main" val="299796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id="{076F65AB-F725-5A41-BAA5-2BAF5CA748CE}"/>
              </a:ext>
            </a:extLst>
          </p:cNvPr>
          <p:cNvSpPr txBox="1"/>
          <p:nvPr/>
        </p:nvSpPr>
        <p:spPr>
          <a:xfrm>
            <a:off x="329184" y="256032"/>
            <a:ext cx="3931920" cy="369332"/>
          </a:xfrm>
          <a:prstGeom prst="rect">
            <a:avLst/>
          </a:prstGeom>
          <a:noFill/>
        </p:spPr>
        <p:txBody>
          <a:bodyPr wrap="square" rtlCol="0">
            <a:spAutoFit/>
          </a:bodyPr>
          <a:lstStyle/>
          <a:p>
            <a:r>
              <a:rPr lang="en-IN" b="1" u="sng" dirty="0"/>
              <a:t>Code :</a:t>
            </a:r>
          </a:p>
        </p:txBody>
      </p:sp>
      <p:pic>
        <p:nvPicPr>
          <p:cNvPr id="6" name="Picture 5">
            <a:extLst>
              <a:ext uri="{FF2B5EF4-FFF2-40B4-BE49-F238E27FC236}">
                <a16:creationId xmlns:a16="http://schemas.microsoft.com/office/drawing/2014/main" id="{85DBFFEE-80CF-ACCB-9897-71CFE72AB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33467"/>
            <a:ext cx="4931815" cy="4791066"/>
          </a:xfrm>
          <a:prstGeom prst="rect">
            <a:avLst/>
          </a:prstGeom>
        </p:spPr>
      </p:pic>
      <p:pic>
        <p:nvPicPr>
          <p:cNvPr id="8" name="Picture 7">
            <a:extLst>
              <a:ext uri="{FF2B5EF4-FFF2-40B4-BE49-F238E27FC236}">
                <a16:creationId xmlns:a16="http://schemas.microsoft.com/office/drawing/2014/main" id="{02A5A0A5-8B80-608C-2BCE-4708170AE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970" y="1027906"/>
            <a:ext cx="5427148" cy="2767421"/>
          </a:xfrm>
          <a:prstGeom prst="rect">
            <a:avLst/>
          </a:prstGeom>
        </p:spPr>
      </p:pic>
    </p:spTree>
    <p:extLst>
      <p:ext uri="{BB962C8B-B14F-4D97-AF65-F5344CB8AC3E}">
        <p14:creationId xmlns:p14="http://schemas.microsoft.com/office/powerpoint/2010/main" val="123961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1BA76557-97F4-690E-29F2-C87096EA5E5A}"/>
              </a:ext>
            </a:extLst>
          </p:cNvPr>
          <p:cNvSpPr txBox="1"/>
          <p:nvPr/>
        </p:nvSpPr>
        <p:spPr>
          <a:xfrm>
            <a:off x="514350" y="504825"/>
            <a:ext cx="11506200" cy="1015663"/>
          </a:xfrm>
          <a:prstGeom prst="rect">
            <a:avLst/>
          </a:prstGeom>
          <a:noFill/>
        </p:spPr>
        <p:txBody>
          <a:bodyPr wrap="square" rtlCol="0">
            <a:spAutoFit/>
          </a:bodyPr>
          <a:lstStyle/>
          <a:p>
            <a:r>
              <a:rPr lang="en-IN" sz="4000" dirty="0"/>
              <a:t>Columbus</a:t>
            </a:r>
          </a:p>
          <a:p>
            <a:r>
              <a:rPr lang="en-IN" sz="2000" dirty="0"/>
              <a:t>Your pocket guide to everywhere.</a:t>
            </a:r>
            <a:endParaRPr lang="en-IN" sz="4000" dirty="0"/>
          </a:p>
        </p:txBody>
      </p:sp>
      <p:sp>
        <p:nvSpPr>
          <p:cNvPr id="7" name="TextBox 6">
            <a:extLst>
              <a:ext uri="{FF2B5EF4-FFF2-40B4-BE49-F238E27FC236}">
                <a16:creationId xmlns:a16="http://schemas.microsoft.com/office/drawing/2014/main" id="{5AD36359-D7CC-8325-BE96-12E5062BF1A0}"/>
              </a:ext>
            </a:extLst>
          </p:cNvPr>
          <p:cNvSpPr txBox="1"/>
          <p:nvPr/>
        </p:nvSpPr>
        <p:spPr>
          <a:xfrm>
            <a:off x="504825" y="1690688"/>
            <a:ext cx="5581650" cy="2185214"/>
          </a:xfrm>
          <a:prstGeom prst="rect">
            <a:avLst/>
          </a:prstGeom>
          <a:noFill/>
        </p:spPr>
        <p:txBody>
          <a:bodyPr wrap="square" rtlCol="0">
            <a:spAutoFit/>
          </a:bodyPr>
          <a:lstStyle/>
          <a:p>
            <a:r>
              <a:rPr lang="en-IN" sz="3200" b="1" u="sng" dirty="0"/>
              <a:t>Team Members :</a:t>
            </a:r>
          </a:p>
          <a:p>
            <a:endParaRPr lang="en-IN" sz="3200" b="1" u="sng" dirty="0"/>
          </a:p>
          <a:p>
            <a:pPr marL="457200" indent="-457200">
              <a:buFont typeface="+mj-lt"/>
              <a:buAutoNum type="arabicPeriod"/>
            </a:pPr>
            <a:r>
              <a:rPr lang="en-IN" sz="2400" dirty="0" err="1"/>
              <a:t>Shriyansh</a:t>
            </a:r>
            <a:r>
              <a:rPr lang="en-IN" sz="2400" dirty="0"/>
              <a:t> Dixit (0103AD221202)</a:t>
            </a:r>
          </a:p>
          <a:p>
            <a:pPr marL="457200" indent="-457200">
              <a:buFont typeface="+mj-lt"/>
              <a:buAutoNum type="arabicPeriod"/>
            </a:pPr>
            <a:r>
              <a:rPr lang="en-IN" sz="2400" dirty="0" err="1"/>
              <a:t>Vishakha</a:t>
            </a:r>
            <a:r>
              <a:rPr lang="en-IN" sz="2400" dirty="0"/>
              <a:t> Patel (0103AD221)</a:t>
            </a:r>
          </a:p>
          <a:p>
            <a:pPr marL="457200" indent="-457200">
              <a:buFont typeface="+mj-lt"/>
              <a:buAutoNum type="arabicPeriod"/>
            </a:pPr>
            <a:r>
              <a:rPr lang="en-IN" sz="2400" dirty="0"/>
              <a:t>Nikunj </a:t>
            </a:r>
            <a:r>
              <a:rPr lang="en-IN" sz="2400" dirty="0" err="1"/>
              <a:t>Balothiya</a:t>
            </a:r>
            <a:r>
              <a:rPr lang="en-IN" sz="2400" dirty="0"/>
              <a:t>(0103AD221)</a:t>
            </a:r>
          </a:p>
        </p:txBody>
      </p:sp>
    </p:spTree>
    <p:extLst>
      <p:ext uri="{BB962C8B-B14F-4D97-AF65-F5344CB8AC3E}">
        <p14:creationId xmlns:p14="http://schemas.microsoft.com/office/powerpoint/2010/main" val="340556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AA54D2-E413-1B0E-3A0A-C84CCBFCE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446CB74-9E3A-2D90-618F-023C45A2AB28}"/>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362145" y="0"/>
            <a:ext cx="8029380" cy="6236359"/>
          </a:xfrm>
          <a:prstGeom prst="rect">
            <a:avLst/>
          </a:prstGeom>
        </p:spPr>
      </p:pic>
      <p:sp>
        <p:nvSpPr>
          <p:cNvPr id="2" name="Title 1">
            <a:extLst>
              <a:ext uri="{FF2B5EF4-FFF2-40B4-BE49-F238E27FC236}">
                <a16:creationId xmlns:a16="http://schemas.microsoft.com/office/drawing/2014/main" id="{DB3FCB35-8327-747A-8675-A4C27CF40A81}"/>
              </a:ext>
            </a:extLst>
          </p:cNvPr>
          <p:cNvSpPr>
            <a:spLocks noGrp="1"/>
          </p:cNvSpPr>
          <p:nvPr>
            <p:ph type="title"/>
          </p:nvPr>
        </p:nvSpPr>
        <p:spPr>
          <a:xfrm>
            <a:off x="6979299" y="3097609"/>
            <a:ext cx="12019383" cy="2992913"/>
          </a:xfrm>
        </p:spPr>
        <p:txBody>
          <a:bodyPr>
            <a:normAutofit/>
          </a:bodyPr>
          <a:lstStyle/>
          <a:p>
            <a:r>
              <a:rPr lang="en-IN" sz="8000" dirty="0">
                <a:latin typeface="Britannic Bold" panose="020B0903060703020204" pitchFamily="34" charset="0"/>
              </a:rPr>
              <a:t>Columbus</a:t>
            </a:r>
            <a:br>
              <a:rPr lang="en-IN" sz="8000" dirty="0">
                <a:latin typeface="Britannic Bold" panose="020B0903060703020204" pitchFamily="34" charset="0"/>
              </a:rPr>
            </a:br>
            <a:endParaRPr lang="en-IN" sz="8000"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49617F28-C2D4-521F-46A1-0677ACFC71DA}"/>
              </a:ext>
            </a:extLst>
          </p:cNvPr>
          <p:cNvSpPr>
            <a:spLocks noGrp="1"/>
          </p:cNvSpPr>
          <p:nvPr>
            <p:ph idx="1"/>
          </p:nvPr>
        </p:nvSpPr>
        <p:spPr>
          <a:xfrm>
            <a:off x="7074159" y="4594066"/>
            <a:ext cx="10515600" cy="4351338"/>
          </a:xfrm>
        </p:spPr>
        <p:txBody>
          <a:bodyPr/>
          <a:lstStyle/>
          <a:p>
            <a:pPr marL="0" indent="0">
              <a:buNone/>
            </a:pPr>
            <a:r>
              <a:rPr lang="en-IN" dirty="0"/>
              <a:t>Your pocket guide to everywhere.</a:t>
            </a:r>
          </a:p>
        </p:txBody>
      </p:sp>
    </p:spTree>
    <p:extLst>
      <p:ext uri="{BB962C8B-B14F-4D97-AF65-F5344CB8AC3E}">
        <p14:creationId xmlns:p14="http://schemas.microsoft.com/office/powerpoint/2010/main" val="371966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CAF8-E98B-9DF4-BFD3-F6CAB6131B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7F1E3D8-75D4-F688-23A1-B061C8109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6" y="0"/>
            <a:ext cx="12187624" cy="6858000"/>
          </a:xfrm>
        </p:spPr>
      </p:pic>
      <p:pic>
        <p:nvPicPr>
          <p:cNvPr id="16" name="Picture 15">
            <a:extLst>
              <a:ext uri="{FF2B5EF4-FFF2-40B4-BE49-F238E27FC236}">
                <a16:creationId xmlns:a16="http://schemas.microsoft.com/office/drawing/2014/main" id="{2C4C37F7-1298-6E2A-BF3C-B0C172017EE8}"/>
              </a:ext>
            </a:extLst>
          </p:cNvPr>
          <p:cNvPicPr>
            <a:picLocks noChangeAspect="1"/>
          </p:cNvPicPr>
          <p:nvPr/>
        </p:nvPicPr>
        <p:blipFill>
          <a:blip r:embed="rId3">
            <a:alphaModFix/>
            <a:extLst>
              <a:ext uri="{28A0092B-C50C-407E-A947-70E740481C1C}">
                <a14:useLocalDpi xmlns:a14="http://schemas.microsoft.com/office/drawing/2010/main" val="0"/>
              </a:ext>
            </a:extLst>
          </a:blip>
          <a:srcRect l="18010" t="14176" r="1230" b="5104"/>
          <a:stretch/>
        </p:blipFill>
        <p:spPr>
          <a:xfrm>
            <a:off x="5991225" y="450889"/>
            <a:ext cx="6023296" cy="6041986"/>
          </a:xfrm>
          <a:prstGeom prst="rect">
            <a:avLst/>
          </a:prstGeom>
        </p:spPr>
      </p:pic>
      <p:sp>
        <p:nvSpPr>
          <p:cNvPr id="6" name="TextBox 5">
            <a:extLst>
              <a:ext uri="{FF2B5EF4-FFF2-40B4-BE49-F238E27FC236}">
                <a16:creationId xmlns:a16="http://schemas.microsoft.com/office/drawing/2014/main" id="{2F4A5603-8E48-CA8B-4331-E405C9CDB4D1}"/>
              </a:ext>
            </a:extLst>
          </p:cNvPr>
          <p:cNvSpPr txBox="1"/>
          <p:nvPr/>
        </p:nvSpPr>
        <p:spPr>
          <a:xfrm>
            <a:off x="638172" y="905858"/>
            <a:ext cx="5153025" cy="1569660"/>
          </a:xfrm>
          <a:prstGeom prst="rect">
            <a:avLst/>
          </a:prstGeom>
          <a:noFill/>
        </p:spPr>
        <p:txBody>
          <a:bodyPr wrap="square" rtlCol="0">
            <a:spAutoFit/>
          </a:bodyPr>
          <a:lstStyle/>
          <a:p>
            <a:r>
              <a:rPr lang="en-IN" sz="3200" dirty="0">
                <a:latin typeface="Britannic Bold" panose="020B0903060703020204" pitchFamily="34" charset="0"/>
              </a:rPr>
              <a:t>INTRODUCTION TO CHALLENGES OF TOURIST:</a:t>
            </a:r>
          </a:p>
          <a:p>
            <a:endParaRPr lang="en-IN" sz="3200" dirty="0">
              <a:latin typeface="Britannic Bold" panose="020B0903060703020204" pitchFamily="34" charset="0"/>
            </a:endParaRPr>
          </a:p>
        </p:txBody>
      </p:sp>
      <p:sp>
        <p:nvSpPr>
          <p:cNvPr id="7" name="TextBox 6">
            <a:extLst>
              <a:ext uri="{FF2B5EF4-FFF2-40B4-BE49-F238E27FC236}">
                <a16:creationId xmlns:a16="http://schemas.microsoft.com/office/drawing/2014/main" id="{94B79678-D534-FCE0-7CE5-1FA6B92DD051}"/>
              </a:ext>
            </a:extLst>
          </p:cNvPr>
          <p:cNvSpPr txBox="1"/>
          <p:nvPr/>
        </p:nvSpPr>
        <p:spPr>
          <a:xfrm>
            <a:off x="638172" y="2231421"/>
            <a:ext cx="5457828" cy="2585323"/>
          </a:xfrm>
          <a:prstGeom prst="rect">
            <a:avLst/>
          </a:prstGeom>
          <a:noFill/>
        </p:spPr>
        <p:txBody>
          <a:bodyPr wrap="square" rtlCol="0">
            <a:spAutoFit/>
          </a:bodyPr>
          <a:lstStyle/>
          <a:p>
            <a:r>
              <a:rPr lang="en-US" dirty="0"/>
              <a:t>Tourists face a range of challenges that can impact their travel experiences, often transforming a dream trip into a stressful ordeal. One of the primary difficulties is navigating unfamiliar environments, from language barriers to cultural differences, which can create confusion or discomfort. Safety concerns, whether related to health, crime, or political instability, also weigh heavily on travelers’ minds, affecting their ability to enjoy new destinations.</a:t>
            </a:r>
            <a:endParaRPr lang="en-IN" dirty="0"/>
          </a:p>
        </p:txBody>
      </p:sp>
    </p:spTree>
    <p:extLst>
      <p:ext uri="{BB962C8B-B14F-4D97-AF65-F5344CB8AC3E}">
        <p14:creationId xmlns:p14="http://schemas.microsoft.com/office/powerpoint/2010/main" val="337424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951E-64F3-4AB7-BE39-909C707F51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A12C4F6-D7C1-5524-F26F-8AD76A0F90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F99C0F04-EF40-0A9C-30CF-13285825E4DB}"/>
              </a:ext>
            </a:extLst>
          </p:cNvPr>
          <p:cNvSpPr txBox="1"/>
          <p:nvPr/>
        </p:nvSpPr>
        <p:spPr>
          <a:xfrm>
            <a:off x="497710" y="555585"/>
            <a:ext cx="4352081" cy="646331"/>
          </a:xfrm>
          <a:prstGeom prst="rect">
            <a:avLst/>
          </a:prstGeom>
          <a:noFill/>
        </p:spPr>
        <p:txBody>
          <a:bodyPr wrap="square" rtlCol="0">
            <a:spAutoFit/>
          </a:bodyPr>
          <a:lstStyle/>
          <a:p>
            <a:r>
              <a:rPr lang="en-IN" sz="3600" dirty="0"/>
              <a:t>Problem Statement :</a:t>
            </a:r>
          </a:p>
        </p:txBody>
      </p:sp>
      <p:sp>
        <p:nvSpPr>
          <p:cNvPr id="13" name="TextBox 12">
            <a:extLst>
              <a:ext uri="{FF2B5EF4-FFF2-40B4-BE49-F238E27FC236}">
                <a16:creationId xmlns:a16="http://schemas.microsoft.com/office/drawing/2014/main" id="{E1D2D288-CB67-83FB-1526-3B9F73704799}"/>
              </a:ext>
            </a:extLst>
          </p:cNvPr>
          <p:cNvSpPr txBox="1"/>
          <p:nvPr/>
        </p:nvSpPr>
        <p:spPr>
          <a:xfrm>
            <a:off x="625033" y="1284790"/>
            <a:ext cx="10515600" cy="10433625"/>
          </a:xfrm>
          <a:prstGeom prst="rect">
            <a:avLst/>
          </a:prstGeom>
          <a:noFill/>
        </p:spPr>
        <p:txBody>
          <a:bodyPr wrap="square" rtlCol="0">
            <a:spAutoFit/>
          </a:bodyPr>
          <a:lstStyle/>
          <a:p>
            <a:r>
              <a:rPr lang="en-IN" sz="2400" b="1" i="1" u="sng" dirty="0"/>
              <a:t>1.Searching of Hotels :</a:t>
            </a:r>
          </a:p>
          <a:p>
            <a:endParaRPr lang="en-IN" sz="2400" b="1" i="1" u="sng" dirty="0"/>
          </a:p>
          <a:p>
            <a:pPr marL="342900" indent="-342900">
              <a:buFont typeface="Arial" panose="020B0604020202020204" pitchFamily="34" charset="0"/>
              <a:buChar char="•"/>
            </a:pPr>
            <a:r>
              <a:rPr lang="en-US" sz="2400" b="1" dirty="0"/>
              <a:t>Overwhelming Choices</a:t>
            </a:r>
            <a:r>
              <a:rPr lang="en-US" sz="2400" dirty="0"/>
              <a:t> – The vast number of hotel options can make it difficult to decide where to stay.</a:t>
            </a:r>
          </a:p>
          <a:p>
            <a:pPr marL="342900" indent="-342900">
              <a:buFont typeface="Arial" panose="020B0604020202020204" pitchFamily="34" charset="0"/>
              <a:buChar char="•"/>
            </a:pPr>
            <a:r>
              <a:rPr lang="en-US" sz="2400" b="1" dirty="0"/>
              <a:t>Price Fluctuations</a:t>
            </a:r>
            <a:r>
              <a:rPr lang="en-US" sz="2400" dirty="0"/>
              <a:t> – Hotel prices often change due to demand, seasonality, and booking timing, making it hard to lock in the best deal.</a:t>
            </a:r>
          </a:p>
          <a:p>
            <a:pPr marL="342900" indent="-342900">
              <a:buFont typeface="Arial" panose="020B0604020202020204" pitchFamily="34" charset="0"/>
              <a:buChar char="•"/>
            </a:pPr>
            <a:r>
              <a:rPr lang="en-US" sz="2400" b="1" dirty="0"/>
              <a:t>Hidden Fees</a:t>
            </a:r>
            <a:r>
              <a:rPr lang="en-US" sz="2400" dirty="0"/>
              <a:t> – Unexpected charges like resort fees, taxes, or parking costs can inflate the total cost of a hotel stay.</a:t>
            </a:r>
          </a:p>
          <a:p>
            <a:pPr marL="342900" indent="-342900">
              <a:buFont typeface="Arial" panose="020B0604020202020204" pitchFamily="34" charset="0"/>
              <a:buChar char="•"/>
            </a:pPr>
            <a:r>
              <a:rPr lang="en-US" sz="2400" b="1" dirty="0"/>
              <a:t>Location Confusion</a:t>
            </a:r>
            <a:r>
              <a:rPr lang="en-US" sz="2400" dirty="0"/>
              <a:t> – Difficulty in understanding how far a hotel is from major attractions or public transport, leading to poor location choices.</a:t>
            </a:r>
          </a:p>
          <a:p>
            <a:pPr marL="342900" indent="-342900">
              <a:buFont typeface="Arial" panose="020B0604020202020204" pitchFamily="34" charset="0"/>
              <a:buChar char="•"/>
            </a:pPr>
            <a:r>
              <a:rPr lang="en-US" sz="2400" b="1" dirty="0"/>
              <a:t>Fake or Biased Reviews</a:t>
            </a:r>
            <a:r>
              <a:rPr lang="en-US" sz="2400" dirty="0"/>
              <a:t> – Sorting through fake or biased reviews can make it challenging to get an honest sense of the hotel's quality.</a:t>
            </a:r>
          </a:p>
          <a:p>
            <a:pPr marL="342900" indent="-342900">
              <a:buFont typeface="Arial" panose="020B0604020202020204" pitchFamily="34" charset="0"/>
              <a:buChar char="•"/>
            </a:pPr>
            <a:r>
              <a:rPr lang="en-US" sz="2400" b="1" dirty="0"/>
              <a:t>Inaccurate Descriptions or Photos</a:t>
            </a:r>
            <a:r>
              <a:rPr lang="en-US" sz="2400" dirty="0"/>
              <a:t> – Misleading descriptions or outdated photos can result in unmet expectations upon arrival.</a:t>
            </a:r>
          </a:p>
          <a:p>
            <a:pPr marL="342900" indent="-342900">
              <a:buFont typeface="Arial" panose="020B0604020202020204" pitchFamily="34" charset="0"/>
              <a:buChar char="•"/>
            </a:pPr>
            <a:endParaRPr lang="en-IN" sz="2400" b="1" i="1" u="sng" dirty="0"/>
          </a:p>
          <a:p>
            <a:r>
              <a:rPr lang="en-IN" sz="2400" dirty="0"/>
              <a:t>            </a:t>
            </a:r>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a:p>
            <a:endParaRPr lang="en-IN" sz="2400" dirty="0"/>
          </a:p>
        </p:txBody>
      </p:sp>
    </p:spTree>
    <p:extLst>
      <p:ext uri="{BB962C8B-B14F-4D97-AF65-F5344CB8AC3E}">
        <p14:creationId xmlns:p14="http://schemas.microsoft.com/office/powerpoint/2010/main" val="338012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88ED-573B-5857-F185-DE8BC1B62DB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A4B8EE-1C62-F03F-4320-B01D6F148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18FC4722-728D-90D2-23AF-7099AB5CD821}"/>
              </a:ext>
            </a:extLst>
          </p:cNvPr>
          <p:cNvSpPr txBox="1"/>
          <p:nvPr/>
        </p:nvSpPr>
        <p:spPr>
          <a:xfrm>
            <a:off x="613458" y="648182"/>
            <a:ext cx="5312780" cy="523220"/>
          </a:xfrm>
          <a:prstGeom prst="rect">
            <a:avLst/>
          </a:prstGeom>
          <a:noFill/>
        </p:spPr>
        <p:txBody>
          <a:bodyPr wrap="square" rtlCol="0">
            <a:spAutoFit/>
          </a:bodyPr>
          <a:lstStyle/>
          <a:p>
            <a:r>
              <a:rPr lang="en-US" sz="2800" b="1" i="1" u="sng" dirty="0"/>
              <a:t>2. Searching of Restaurants :</a:t>
            </a:r>
            <a:endParaRPr lang="en-IN" sz="2800" b="1" i="1" u="sng" dirty="0"/>
          </a:p>
        </p:txBody>
      </p:sp>
      <p:sp>
        <p:nvSpPr>
          <p:cNvPr id="7" name="TextBox 6">
            <a:extLst>
              <a:ext uri="{FF2B5EF4-FFF2-40B4-BE49-F238E27FC236}">
                <a16:creationId xmlns:a16="http://schemas.microsoft.com/office/drawing/2014/main" id="{B35606B9-D8B5-C499-5E44-3C3F22DE679D}"/>
              </a:ext>
            </a:extLst>
          </p:cNvPr>
          <p:cNvSpPr txBox="1"/>
          <p:nvPr/>
        </p:nvSpPr>
        <p:spPr>
          <a:xfrm>
            <a:off x="613458" y="1356068"/>
            <a:ext cx="11134846"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Language Barriers</a:t>
            </a:r>
            <a:r>
              <a:rPr kumimoji="0" lang="en-US" altLang="en-US" sz="2400" b="0" i="0" u="none" strike="noStrike" cap="none" normalizeH="0" baseline="0" dirty="0">
                <a:ln>
                  <a:noFill/>
                </a:ln>
                <a:solidFill>
                  <a:schemeClr val="tx1"/>
                </a:solidFill>
                <a:effectLst/>
                <a:latin typeface="Arial" panose="020B0604020202020204" pitchFamily="34" charset="0"/>
              </a:rPr>
              <a:t> – Difficulty understanding menus, restaurant websites, or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reviews due to language differences.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Overwhelming Choices</a:t>
            </a:r>
            <a:r>
              <a:rPr kumimoji="0" lang="en-US" altLang="en-US" sz="2400" b="0" i="0" u="none" strike="noStrike" cap="none" normalizeH="0" baseline="0" dirty="0">
                <a:ln>
                  <a:noFill/>
                </a:ln>
                <a:solidFill>
                  <a:schemeClr val="tx1"/>
                </a:solidFill>
                <a:effectLst/>
                <a:latin typeface="Arial" panose="020B0604020202020204" pitchFamily="34" charset="0"/>
              </a:rPr>
              <a:t> – Too many restaurant options, making it hard to decide where to eat, especially in large cities.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Inaccurate Reviews</a:t>
            </a:r>
            <a:r>
              <a:rPr kumimoji="0" lang="en-US" altLang="en-US" sz="2400" b="0" i="0" u="none" strike="noStrike" cap="none" normalizeH="0" baseline="0" dirty="0">
                <a:ln>
                  <a:noFill/>
                </a:ln>
                <a:solidFill>
                  <a:schemeClr val="tx1"/>
                </a:solidFill>
                <a:effectLst/>
                <a:latin typeface="Arial" panose="020B0604020202020204" pitchFamily="34" charset="0"/>
              </a:rPr>
              <a:t> – Fake or inconsistent reviews can mislead tourists about the quality and service of restaurants.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Dietary Restrictions</a:t>
            </a:r>
            <a:r>
              <a:rPr kumimoji="0" lang="en-US" altLang="en-US" sz="2400" b="0" i="0" u="none" strike="noStrike" cap="none" normalizeH="0" baseline="0" dirty="0">
                <a:ln>
                  <a:noFill/>
                </a:ln>
                <a:solidFill>
                  <a:schemeClr val="tx1"/>
                </a:solidFill>
                <a:effectLst/>
                <a:latin typeface="Arial" panose="020B0604020202020204" pitchFamily="34" charset="0"/>
              </a:rPr>
              <a:t> – Finding restaurants that accommodate specific dietary needs (e.g., vegetarian, vegan, halal, gluten-free) can be challenging.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Lack of Local Knowledge</a:t>
            </a:r>
            <a:r>
              <a:rPr kumimoji="0" lang="en-US" altLang="en-US" sz="2400" b="0" i="0" u="none" strike="noStrike" cap="none" normalizeH="0" baseline="0" dirty="0">
                <a:ln>
                  <a:noFill/>
                </a:ln>
                <a:solidFill>
                  <a:schemeClr val="tx1"/>
                </a:solidFill>
                <a:effectLst/>
                <a:latin typeface="Arial" panose="020B0604020202020204" pitchFamily="34" charset="0"/>
              </a:rPr>
              <a:t> – Not knowing where locals eat can result in tourists choosing overpriced or tourist-trap restaurants. </a:t>
            </a:r>
          </a:p>
        </p:txBody>
      </p:sp>
    </p:spTree>
    <p:extLst>
      <p:ext uri="{BB962C8B-B14F-4D97-AF65-F5344CB8AC3E}">
        <p14:creationId xmlns:p14="http://schemas.microsoft.com/office/powerpoint/2010/main" val="193354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88ED-573B-5857-F185-DE8BC1B62DB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DA4B8EE-1C62-F03F-4320-B01D6F148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id="{08C8B591-5058-4219-4217-CE40D9CA565F}"/>
              </a:ext>
            </a:extLst>
          </p:cNvPr>
          <p:cNvSpPr txBox="1"/>
          <p:nvPr/>
        </p:nvSpPr>
        <p:spPr>
          <a:xfrm>
            <a:off x="474563" y="365125"/>
            <a:ext cx="5034987" cy="1200329"/>
          </a:xfrm>
          <a:prstGeom prst="rect">
            <a:avLst/>
          </a:prstGeom>
          <a:noFill/>
        </p:spPr>
        <p:txBody>
          <a:bodyPr wrap="square" rtlCol="0">
            <a:spAutoFit/>
          </a:bodyPr>
          <a:lstStyle/>
          <a:p>
            <a:r>
              <a:rPr lang="en-US" sz="3600" b="1" i="1" u="sng" dirty="0"/>
              <a:t>3. Places to visit :</a:t>
            </a:r>
            <a:endParaRPr lang="en-IN" sz="3600" b="1" i="1" u="sng" dirty="0"/>
          </a:p>
          <a:p>
            <a:endParaRPr lang="en-IN" sz="3600" dirty="0"/>
          </a:p>
        </p:txBody>
      </p:sp>
      <p:sp>
        <p:nvSpPr>
          <p:cNvPr id="4" name="TextBox 3">
            <a:extLst>
              <a:ext uri="{FF2B5EF4-FFF2-40B4-BE49-F238E27FC236}">
                <a16:creationId xmlns:a16="http://schemas.microsoft.com/office/drawing/2014/main" id="{F35C0E3C-D1C6-206B-91A9-1236F6928ACF}"/>
              </a:ext>
            </a:extLst>
          </p:cNvPr>
          <p:cNvSpPr txBox="1"/>
          <p:nvPr/>
        </p:nvSpPr>
        <p:spPr>
          <a:xfrm>
            <a:off x="474563" y="1157468"/>
            <a:ext cx="11452621" cy="523175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Lack of Information</a:t>
            </a:r>
            <a:r>
              <a:rPr kumimoji="0" lang="en-US" altLang="en-US" sz="2400" b="0" i="0" u="none" strike="noStrike" cap="none" normalizeH="0" baseline="0" dirty="0">
                <a:ln>
                  <a:noFill/>
                </a:ln>
                <a:solidFill>
                  <a:schemeClr val="tx1"/>
                </a:solidFill>
                <a:effectLst/>
                <a:latin typeface="Arial" panose="020B0604020202020204" pitchFamily="34" charset="0"/>
              </a:rPr>
              <a:t> – Difficulty finding reliable information about lesser-known attractions, opening hours, or entrance fees.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Distance and Accessibility</a:t>
            </a:r>
            <a:r>
              <a:rPr kumimoji="0" lang="en-US" altLang="en-US" sz="2400" b="0" i="0" u="none" strike="noStrike" cap="none" normalizeH="0" baseline="0" dirty="0">
                <a:ln>
                  <a:noFill/>
                </a:ln>
                <a:solidFill>
                  <a:schemeClr val="tx1"/>
                </a:solidFill>
                <a:effectLst/>
                <a:latin typeface="Arial" panose="020B0604020202020204" pitchFamily="34" charset="0"/>
              </a:rPr>
              <a:t> – Challenges in reaching remote or less accessible destinations due to lack of transportation options.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Seasonal Limitations</a:t>
            </a:r>
            <a:r>
              <a:rPr kumimoji="0" lang="en-US" altLang="en-US" sz="2400" b="0" i="0" u="none" strike="noStrike" cap="none" normalizeH="0" baseline="0" dirty="0">
                <a:ln>
                  <a:noFill/>
                </a:ln>
                <a:solidFill>
                  <a:schemeClr val="tx1"/>
                </a:solidFill>
                <a:effectLst/>
                <a:latin typeface="Arial" panose="020B0604020202020204" pitchFamily="34" charset="0"/>
              </a:rPr>
              <a:t> – Certain places may be closed or less enjoyable during off-seasons due to weather or maintenance.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Cultural or Language Barriers</a:t>
            </a:r>
            <a:r>
              <a:rPr kumimoji="0" lang="en-US" altLang="en-US" sz="2400" b="0" i="0" u="none" strike="noStrike" cap="none" normalizeH="0" baseline="0" dirty="0">
                <a:ln>
                  <a:noFill/>
                </a:ln>
                <a:solidFill>
                  <a:schemeClr val="tx1"/>
                </a:solidFill>
                <a:effectLst/>
                <a:latin typeface="Arial" panose="020B0604020202020204" pitchFamily="34" charset="0"/>
              </a:rPr>
              <a:t> – Difficulty in understanding signs, guides, or local customs, which may limit the experience.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Tourist Traps</a:t>
            </a:r>
            <a:r>
              <a:rPr kumimoji="0" lang="en-US" altLang="en-US" sz="2400" b="0" i="0" u="none" strike="noStrike" cap="none" normalizeH="0" baseline="0" dirty="0">
                <a:ln>
                  <a:noFill/>
                </a:ln>
                <a:solidFill>
                  <a:schemeClr val="tx1"/>
                </a:solidFill>
                <a:effectLst/>
                <a:latin typeface="Arial" panose="020B0604020202020204" pitchFamily="34" charset="0"/>
              </a:rPr>
              <a:t> – Falling into over-commercialized, overpriced, or inauthentic locations that cater mainly to tourists. </a:t>
            </a:r>
          </a:p>
        </p:txBody>
      </p:sp>
    </p:spTree>
    <p:extLst>
      <p:ext uri="{BB962C8B-B14F-4D97-AF65-F5344CB8AC3E}">
        <p14:creationId xmlns:p14="http://schemas.microsoft.com/office/powerpoint/2010/main" val="4168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05362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9" name="Picture 8">
            <a:extLst>
              <a:ext uri="{FF2B5EF4-FFF2-40B4-BE49-F238E27FC236}">
                <a16:creationId xmlns:a16="http://schemas.microsoft.com/office/drawing/2014/main" id="{3522EE09-E1A4-7EBD-89F5-9DCEC4C2FF65}"/>
              </a:ext>
            </a:extLst>
          </p:cNvPr>
          <p:cNvPicPr>
            <a:picLocks noChangeAspect="1"/>
          </p:cNvPicPr>
          <p:nvPr/>
        </p:nvPicPr>
        <p:blipFill>
          <a:blip r:embed="rId3">
            <a:extLst>
              <a:ext uri="{28A0092B-C50C-407E-A947-70E740481C1C}">
                <a14:useLocalDpi xmlns:a14="http://schemas.microsoft.com/office/drawing/2010/main" val="0"/>
              </a:ext>
            </a:extLst>
          </a:blip>
          <a:srcRect l="8507"/>
          <a:stretch/>
        </p:blipFill>
        <p:spPr>
          <a:xfrm>
            <a:off x="701040" y="382778"/>
            <a:ext cx="6573774" cy="3191256"/>
          </a:xfrm>
          <a:prstGeom prst="rect">
            <a:avLst/>
          </a:prstGeom>
        </p:spPr>
      </p:pic>
      <p:sp>
        <p:nvSpPr>
          <p:cNvPr id="10" name="TextBox 9">
            <a:extLst>
              <a:ext uri="{FF2B5EF4-FFF2-40B4-BE49-F238E27FC236}">
                <a16:creationId xmlns:a16="http://schemas.microsoft.com/office/drawing/2014/main" id="{119410AC-96F0-7786-8A35-91DF506327C8}"/>
              </a:ext>
            </a:extLst>
          </p:cNvPr>
          <p:cNvSpPr txBox="1"/>
          <p:nvPr/>
        </p:nvSpPr>
        <p:spPr>
          <a:xfrm>
            <a:off x="448056" y="210312"/>
            <a:ext cx="2962656" cy="523220"/>
          </a:xfrm>
          <a:prstGeom prst="rect">
            <a:avLst/>
          </a:prstGeom>
          <a:noFill/>
        </p:spPr>
        <p:txBody>
          <a:bodyPr wrap="square" rtlCol="0">
            <a:spAutoFit/>
          </a:bodyPr>
          <a:lstStyle/>
          <a:p>
            <a:r>
              <a:rPr lang="en-IN" sz="2800" dirty="0"/>
              <a:t>Technology Used :</a:t>
            </a:r>
          </a:p>
        </p:txBody>
      </p:sp>
      <p:pic>
        <p:nvPicPr>
          <p:cNvPr id="12" name="Picture 11">
            <a:extLst>
              <a:ext uri="{FF2B5EF4-FFF2-40B4-BE49-F238E27FC236}">
                <a16:creationId xmlns:a16="http://schemas.microsoft.com/office/drawing/2014/main" id="{64B678E7-5E19-943B-2482-6745FCF46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124" y="3238786"/>
            <a:ext cx="2705100" cy="1685925"/>
          </a:xfrm>
          <a:prstGeom prst="rect">
            <a:avLst/>
          </a:prstGeom>
        </p:spPr>
      </p:pic>
      <p:pic>
        <p:nvPicPr>
          <p:cNvPr id="14" name="Picture 13">
            <a:extLst>
              <a:ext uri="{FF2B5EF4-FFF2-40B4-BE49-F238E27FC236}">
                <a16:creationId xmlns:a16="http://schemas.microsoft.com/office/drawing/2014/main" id="{FE99B2C8-2069-6AD8-559B-1C4EC28A9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 y="2903537"/>
            <a:ext cx="2705100" cy="1685925"/>
          </a:xfrm>
          <a:prstGeom prst="rect">
            <a:avLst/>
          </a:prstGeom>
        </p:spPr>
      </p:pic>
      <p:pic>
        <p:nvPicPr>
          <p:cNvPr id="16" name="Picture 15">
            <a:extLst>
              <a:ext uri="{FF2B5EF4-FFF2-40B4-BE49-F238E27FC236}">
                <a16:creationId xmlns:a16="http://schemas.microsoft.com/office/drawing/2014/main" id="{7AD613FC-770C-5BAF-11AE-CFAC61F2E4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1999" y="1398120"/>
            <a:ext cx="3090145" cy="1739946"/>
          </a:xfrm>
          <a:prstGeom prst="rect">
            <a:avLst/>
          </a:prstGeom>
        </p:spPr>
      </p:pic>
      <p:pic>
        <p:nvPicPr>
          <p:cNvPr id="18" name="Picture 17">
            <a:extLst>
              <a:ext uri="{FF2B5EF4-FFF2-40B4-BE49-F238E27FC236}">
                <a16:creationId xmlns:a16="http://schemas.microsoft.com/office/drawing/2014/main" id="{0F20AD57-FF18-1A0F-EBC4-8FEA6C87ED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100" y="944499"/>
            <a:ext cx="2647188" cy="2647188"/>
          </a:xfrm>
          <a:prstGeom prst="rect">
            <a:avLst/>
          </a:prstGeom>
        </p:spPr>
      </p:pic>
      <p:pic>
        <p:nvPicPr>
          <p:cNvPr id="20" name="Picture 19">
            <a:extLst>
              <a:ext uri="{FF2B5EF4-FFF2-40B4-BE49-F238E27FC236}">
                <a16:creationId xmlns:a16="http://schemas.microsoft.com/office/drawing/2014/main" id="{FA19F036-038D-5C0F-47E0-4F19BBA36C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857" y="3081718"/>
            <a:ext cx="2143125" cy="2143125"/>
          </a:xfrm>
          <a:prstGeom prst="rect">
            <a:avLst/>
          </a:prstGeom>
        </p:spPr>
      </p:pic>
    </p:spTree>
    <p:extLst>
      <p:ext uri="{BB962C8B-B14F-4D97-AF65-F5344CB8AC3E}">
        <p14:creationId xmlns:p14="http://schemas.microsoft.com/office/powerpoint/2010/main" val="9290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F2B9-DB1B-AA71-86D8-D0697404C0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0CDDA2-3429-1D54-CE1B-4A5514CD1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id="{FD1F3782-5554-FB67-DB59-5D54CF2E1F40}"/>
              </a:ext>
            </a:extLst>
          </p:cNvPr>
          <p:cNvSpPr txBox="1"/>
          <p:nvPr/>
        </p:nvSpPr>
        <p:spPr>
          <a:xfrm>
            <a:off x="254643" y="365125"/>
            <a:ext cx="3842795" cy="646331"/>
          </a:xfrm>
          <a:prstGeom prst="rect">
            <a:avLst/>
          </a:prstGeom>
          <a:noFill/>
        </p:spPr>
        <p:txBody>
          <a:bodyPr wrap="square" rtlCol="0">
            <a:spAutoFit/>
          </a:bodyPr>
          <a:lstStyle/>
          <a:p>
            <a:r>
              <a:rPr lang="en-IN" sz="3600" b="1" u="sng" dirty="0">
                <a:latin typeface="Britannic Bold" panose="020B0903060703020204" pitchFamily="34" charset="0"/>
              </a:rPr>
              <a:t>FLOWCHART :</a:t>
            </a:r>
          </a:p>
        </p:txBody>
      </p:sp>
      <p:pic>
        <p:nvPicPr>
          <p:cNvPr id="6" name="Picture 5">
            <a:extLst>
              <a:ext uri="{FF2B5EF4-FFF2-40B4-BE49-F238E27FC236}">
                <a16:creationId xmlns:a16="http://schemas.microsoft.com/office/drawing/2014/main" id="{F25D8861-E44B-AF2D-5271-ADD0B8B7A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852" y="173620"/>
            <a:ext cx="8395505" cy="6487606"/>
          </a:xfrm>
          <a:prstGeom prst="rect">
            <a:avLst/>
          </a:prstGeom>
        </p:spPr>
      </p:pic>
    </p:spTree>
    <p:extLst>
      <p:ext uri="{BB962C8B-B14F-4D97-AF65-F5344CB8AC3E}">
        <p14:creationId xmlns:p14="http://schemas.microsoft.com/office/powerpoint/2010/main" val="184096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497</Words>
  <Application>Microsoft Office PowerPoint</Application>
  <PresentationFormat>Widescreen</PresentationFormat>
  <Paragraphs>59</Paragraphs>
  <Slides>13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Britannic Bold</vt:lpstr>
      <vt:lpstr>Calibri</vt:lpstr>
      <vt:lpstr>Calibri Light</vt:lpstr>
      <vt:lpstr>Office Theme</vt:lpstr>
      <vt:lpstr>PowerPoint Presentation</vt:lpstr>
      <vt:lpstr>Columbus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Krishna Dixit</dc:creator>
  <cp:lastModifiedBy>Krishna Dixit</cp:lastModifiedBy>
  <cp:revision>2</cp:revision>
  <dcterms:created xsi:type="dcterms:W3CDTF">2024-09-14T09:35:03Z</dcterms:created>
  <dcterms:modified xsi:type="dcterms:W3CDTF">2024-09-14T15:21:50Z</dcterms:modified>
</cp:coreProperties>
</file>